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7"/>
  </p:notesMasterIdLst>
  <p:sldIdLst>
    <p:sldId id="257" r:id="rId2"/>
    <p:sldId id="258" r:id="rId3"/>
    <p:sldId id="259" r:id="rId4"/>
    <p:sldId id="284" r:id="rId5"/>
    <p:sldId id="262" r:id="rId6"/>
    <p:sldId id="261" r:id="rId7"/>
    <p:sldId id="292" r:id="rId8"/>
    <p:sldId id="285" r:id="rId9"/>
    <p:sldId id="286" r:id="rId10"/>
    <p:sldId id="293" r:id="rId11"/>
    <p:sldId id="264" r:id="rId12"/>
    <p:sldId id="288" r:id="rId13"/>
    <p:sldId id="270" r:id="rId14"/>
    <p:sldId id="289" r:id="rId15"/>
    <p:sldId id="290" r:id="rId16"/>
    <p:sldId id="271" r:id="rId17"/>
    <p:sldId id="294" r:id="rId18"/>
    <p:sldId id="272" r:id="rId19"/>
    <p:sldId id="291" r:id="rId20"/>
    <p:sldId id="273" r:id="rId21"/>
    <p:sldId id="295" r:id="rId22"/>
    <p:sldId id="296" r:id="rId23"/>
    <p:sldId id="278" r:id="rId24"/>
    <p:sldId id="266" r:id="rId25"/>
    <p:sldId id="260" r:id="rId26"/>
  </p:sldIdLst>
  <p:sldSz cx="986472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>
        <p:scale>
          <a:sx n="100" d="100"/>
          <a:sy n="100" d="100"/>
        </p:scale>
        <p:origin x="54" y="-234"/>
      </p:cViewPr>
      <p:guideLst>
        <p:guide orient="horz" pos="2160"/>
        <p:guide pos="31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6DA1C-FE74-432F-8BF8-BAE9E8F5778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685800"/>
            <a:ext cx="4930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F11AA-C002-4CC6-B102-ED14FCDEFA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5442" y="1371600"/>
            <a:ext cx="8470511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75442" y="3228536"/>
            <a:ext cx="8473799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51926" y="914402"/>
            <a:ext cx="2219563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3236" y="914402"/>
            <a:ext cx="6494277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154" y="1316736"/>
            <a:ext cx="8385016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2154" y="2704664"/>
            <a:ext cx="8385016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" y="704088"/>
            <a:ext cx="8878253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3236" y="1920085"/>
            <a:ext cx="435692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14569" y="1920085"/>
            <a:ext cx="435692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" y="704088"/>
            <a:ext cx="8878253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36" y="1855248"/>
            <a:ext cx="4358633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011144" y="1859758"/>
            <a:ext cx="436034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93236" y="2514600"/>
            <a:ext cx="43586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11144" y="2514600"/>
            <a:ext cx="436034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" y="704088"/>
            <a:ext cx="8960459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854" y="514352"/>
            <a:ext cx="2959418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9854" y="1676400"/>
            <a:ext cx="2959418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856834" y="1676400"/>
            <a:ext cx="5514655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415276" y="1108077"/>
            <a:ext cx="5672217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635016" y="5359769"/>
            <a:ext cx="167700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49" y="1176997"/>
            <a:ext cx="2387263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7648" y="2828785"/>
            <a:ext cx="2383975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13841" y="6356351"/>
            <a:ext cx="657648" cy="365125"/>
          </a:xfrm>
        </p:spPr>
        <p:txBody>
          <a:bodyPr/>
          <a:lstStyle/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760541" y="1199517"/>
            <a:ext cx="4981686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0276" y="5816600"/>
            <a:ext cx="9885277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726847" y="6219826"/>
            <a:ext cx="5137878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0276" y="-7144"/>
            <a:ext cx="9885277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726847" y="-7144"/>
            <a:ext cx="5137878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3236" y="704088"/>
            <a:ext cx="8878253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93236" y="1935480"/>
            <a:ext cx="8878253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93236" y="6356351"/>
            <a:ext cx="2301769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0C7C189-0CE0-43C0-B2B6-88506102005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877211" y="6356351"/>
            <a:ext cx="36170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549429" y="6356351"/>
            <a:ext cx="82206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87D113-CF67-4F01-BDBC-4B04A5EF661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0516" y="202408"/>
            <a:ext cx="9904154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паровоз се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7875" y="4210050"/>
            <a:ext cx="5419725" cy="2466975"/>
          </a:xfrm>
        </p:spPr>
      </p:pic>
      <p:sp>
        <p:nvSpPr>
          <p:cNvPr id="8" name="TextBox 7"/>
          <p:cNvSpPr txBox="1"/>
          <p:nvPr/>
        </p:nvSpPr>
        <p:spPr>
          <a:xfrm>
            <a:off x="2828088" y="3758356"/>
            <a:ext cx="4400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2019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49" y="156412"/>
            <a:ext cx="87344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МБДОУ «Детский сад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комбинированного вида № 19» г. Кузнецк </a:t>
            </a:r>
          </a:p>
          <a:p>
            <a:pPr algn="ctr"/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 сенсорного развития «Радуга»  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группе раннего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возраста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«Капелька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Подготовила воспитатель 	          	            Кирина Н. Н.</a:t>
            </a:r>
          </a:p>
          <a:p>
            <a:endParaRPr lang="ru-RU" sz="2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0249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" y="704088"/>
            <a:ext cx="8878253" cy="14104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Развитие тактильной чувствительности: учим 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различать на ощупь качество предметов и называть их (мягкий, пушистый, твердый и т.п.); 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развиваем 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силу рук, мелкой 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моторики. </a:t>
            </a:r>
            <a:r>
              <a:rPr lang="ru-RU" sz="2700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700" dirty="0" smtClean="0">
                <a:solidFill>
                  <a:srgbClr val="7030A0"/>
                </a:solidFill>
                <a:latin typeface="Comic Sans MS" pitchFamily="66" charset="0"/>
              </a:rPr>
            </a:br>
            <a:endParaRPr lang="ru-RU" sz="27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Содержимое 4" descr="IMG_20190405_171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5240000">
            <a:off x="1134136" y="1655216"/>
            <a:ext cx="3445151" cy="4593534"/>
          </a:xfrm>
        </p:spPr>
      </p:pic>
      <p:pic>
        <p:nvPicPr>
          <p:cNvPr id="4" name="Рисунок 3" descr="IMG_20190204_081007.jpg"/>
          <p:cNvPicPr>
            <a:picLocks noChangeAspect="1"/>
          </p:cNvPicPr>
          <p:nvPr/>
        </p:nvPicPr>
        <p:blipFill>
          <a:blip r:embed="rId3" cstate="print"/>
          <a:srcRect t="11429" r="21821" b="10857"/>
          <a:stretch>
            <a:fillRect/>
          </a:stretch>
        </p:blipFill>
        <p:spPr>
          <a:xfrm rot="-960000">
            <a:off x="4963914" y="2274487"/>
            <a:ext cx="4517922" cy="3368317"/>
          </a:xfrm>
          <a:prstGeom prst="rect">
            <a:avLst/>
          </a:prstGeom>
        </p:spPr>
      </p:pic>
      <p:pic>
        <p:nvPicPr>
          <p:cNvPr id="6" name="Рисунок 5" descr="девочка се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724775" y="4006190"/>
            <a:ext cx="2378522" cy="2969162"/>
          </a:xfrm>
          <a:prstGeom prst="rect">
            <a:avLst/>
          </a:prstGeom>
        </p:spPr>
      </p:pic>
      <p:pic>
        <p:nvPicPr>
          <p:cNvPr id="7" name="Рисунок 6" descr="IMG_20190416_125007.jpg"/>
          <p:cNvPicPr>
            <a:picLocks noChangeAspect="1"/>
          </p:cNvPicPr>
          <p:nvPr/>
        </p:nvPicPr>
        <p:blipFill>
          <a:blip r:embed="rId5" cstate="print"/>
          <a:srcRect t="9974" b="19160"/>
          <a:stretch>
            <a:fillRect/>
          </a:stretch>
        </p:blipFill>
        <p:spPr>
          <a:xfrm rot="20604342">
            <a:off x="3783806" y="4941630"/>
            <a:ext cx="1794352" cy="1695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874" y="1"/>
            <a:ext cx="580072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Наборы </a:t>
            </a:r>
            <a:r>
              <a:rPr lang="ru-RU" sz="2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кубиков </a:t>
            </a:r>
            <a:r>
              <a:rPr lang="ru-RU" sz="2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 </a:t>
            </a:r>
            <a:r>
              <a:rPr lang="ru-RU" sz="2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объемных тел,</a:t>
            </a:r>
          </a:p>
          <a:p>
            <a:pPr lvl="0" algn="ctr"/>
            <a:r>
              <a:rPr lang="ru-RU" sz="2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матрешки, шары для закрепления у детей умения группировать и соотносить по цвету, форме и величине.</a:t>
            </a:r>
          </a:p>
          <a:p>
            <a:pPr algn="ctr"/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74" name="Picture 2" descr="http://st16.stblizko.ru/images/product/184/997/032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107">
            <a:off x="5569011" y="3164771"/>
            <a:ext cx="3675237" cy="290398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IMG_20190204_10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720000">
            <a:off x="493357" y="517996"/>
            <a:ext cx="3169920" cy="3673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759">
            <a:off x="2303570" y="2527548"/>
            <a:ext cx="3618536" cy="2991910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4228202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девочка се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3927893"/>
            <a:ext cx="2238375" cy="2930107"/>
          </a:xfrm>
        </p:spPr>
      </p:pic>
      <p:pic>
        <p:nvPicPr>
          <p:cNvPr id="4" name="Рисунок 3" descr="IMG_20190204_094532.jpg"/>
          <p:cNvPicPr>
            <a:picLocks noChangeAspect="1"/>
          </p:cNvPicPr>
          <p:nvPr/>
        </p:nvPicPr>
        <p:blipFill>
          <a:blip r:embed="rId3" cstate="print"/>
          <a:srcRect t="17440" b="24673"/>
          <a:stretch>
            <a:fillRect/>
          </a:stretch>
        </p:blipFill>
        <p:spPr>
          <a:xfrm>
            <a:off x="1846262" y="1104900"/>
            <a:ext cx="3763963" cy="2905125"/>
          </a:xfrm>
          <a:prstGeom prst="rect">
            <a:avLst/>
          </a:prstGeom>
        </p:spPr>
      </p:pic>
      <p:pic>
        <p:nvPicPr>
          <p:cNvPr id="5" name="Рисунок 4" descr="IMG_20190204_094429.jpg"/>
          <p:cNvPicPr>
            <a:picLocks noChangeAspect="1"/>
          </p:cNvPicPr>
          <p:nvPr/>
        </p:nvPicPr>
        <p:blipFill>
          <a:blip r:embed="rId4" cstate="print"/>
          <a:srcRect l="11711" t="20958" r="14363" b="6196"/>
          <a:stretch>
            <a:fillRect/>
          </a:stretch>
        </p:blipFill>
        <p:spPr>
          <a:xfrm>
            <a:off x="4581525" y="2686050"/>
            <a:ext cx="5000625" cy="3695700"/>
          </a:xfrm>
          <a:prstGeom prst="rect">
            <a:avLst/>
          </a:prstGeom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76251" y="168785"/>
            <a:ext cx="91344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Хороший эффект дает 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использование массажных мячей.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Разные по форме, упругости, фактуре поверхности мячи обеспечивают широкий спектр разнообразных ощущений, которые можно получить, действуя с этими предметами самостоятельно.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6326" y="108923"/>
            <a:ext cx="6945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Совочки, лопатки с наборами формочек, удочки, сухие бассейны.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Содержимое 11" descr="IMG_20190204_101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626"/>
          <a:stretch>
            <a:fillRect/>
          </a:stretch>
        </p:blipFill>
        <p:spPr>
          <a:xfrm>
            <a:off x="177271" y="1038225"/>
            <a:ext cx="5852583" cy="3571875"/>
          </a:xfrm>
        </p:spPr>
      </p:pic>
      <p:pic>
        <p:nvPicPr>
          <p:cNvPr id="14" name="Рисунок 13" descr="IMG_20190204_100624.jpg"/>
          <p:cNvPicPr>
            <a:picLocks noChangeAspect="1"/>
          </p:cNvPicPr>
          <p:nvPr/>
        </p:nvPicPr>
        <p:blipFill>
          <a:blip r:embed="rId3" cstate="print"/>
          <a:srcRect l="16481" t="4487" r="4052" b="7833"/>
          <a:stretch>
            <a:fillRect/>
          </a:stretch>
        </p:blipFill>
        <p:spPr>
          <a:xfrm>
            <a:off x="5057775" y="2762250"/>
            <a:ext cx="4638675" cy="3838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0795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61" y="304038"/>
            <a:ext cx="921273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Comic Sans MS" pitchFamily="66" charset="0"/>
              </a:rPr>
              <a:t>Сухой бассейн – используется для одновременного активного воздействия на различные точки</a:t>
            </a:r>
            <a:r>
              <a:rPr lang="ru-RU" sz="5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Comic Sans MS" pitchFamily="66" charset="0"/>
              </a:rPr>
              <a:t>кистей, пальцев, ладоней</a:t>
            </a:r>
            <a:endParaRPr lang="ru-RU" sz="31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IMG_20190204_101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33108" y="1800225"/>
            <a:ext cx="3493294" cy="4657725"/>
          </a:xfrm>
        </p:spPr>
      </p:pic>
      <p:pic>
        <p:nvPicPr>
          <p:cNvPr id="5" name="Рисунок 4" descr="IMG_20190212_153359.jpg"/>
          <p:cNvPicPr>
            <a:picLocks noChangeAspect="1"/>
          </p:cNvPicPr>
          <p:nvPr/>
        </p:nvPicPr>
        <p:blipFill>
          <a:blip r:embed="rId3" cstate="print"/>
          <a:srcRect l="13143" t="101" r="9462" b="8845"/>
          <a:stretch>
            <a:fillRect/>
          </a:stretch>
        </p:blipFill>
        <p:spPr>
          <a:xfrm>
            <a:off x="219075" y="1638300"/>
            <a:ext cx="5667375" cy="5000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90204_103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6071" y="1935163"/>
            <a:ext cx="5852583" cy="4389437"/>
          </a:xfrm>
        </p:spPr>
      </p:pic>
      <p:pic>
        <p:nvPicPr>
          <p:cNvPr id="5" name="Рисунок 4" descr="IMG_20190204_103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4924" y="919161"/>
            <a:ext cx="7600951" cy="57007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00075" y="264694"/>
            <a:ext cx="8353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Мозаики, </a:t>
            </a:r>
            <a:r>
              <a:rPr lang="ru-RU" sz="24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пазлы</a:t>
            </a:r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-вкладыши с различными геометрическими формами, составные картинки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Содержимое 14" descr="IMG_20190131_160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550" r="11239"/>
          <a:stretch>
            <a:fillRect/>
          </a:stretch>
        </p:blipFill>
        <p:spPr>
          <a:xfrm>
            <a:off x="209550" y="1277938"/>
            <a:ext cx="4752975" cy="4389437"/>
          </a:xfrm>
        </p:spPr>
      </p:pic>
      <p:pic>
        <p:nvPicPr>
          <p:cNvPr id="16" name="Рисунок 15" descr="IMG_20190204_102220.jpg"/>
          <p:cNvPicPr>
            <a:picLocks noChangeAspect="1"/>
          </p:cNvPicPr>
          <p:nvPr/>
        </p:nvPicPr>
        <p:blipFill>
          <a:blip r:embed="rId3" cstate="print"/>
          <a:srcRect l="12183" r="17651"/>
          <a:stretch>
            <a:fillRect/>
          </a:stretch>
        </p:blipFill>
        <p:spPr>
          <a:xfrm>
            <a:off x="5172075" y="1685925"/>
            <a:ext cx="4562475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6480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IMG_20190329_154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960000">
            <a:off x="4329904" y="412026"/>
            <a:ext cx="3679031" cy="4905375"/>
          </a:xfrm>
          <a:prstGeom prst="rect">
            <a:avLst/>
          </a:prstGeom>
        </p:spPr>
      </p:pic>
      <p:pic>
        <p:nvPicPr>
          <p:cNvPr id="8" name="Содержимое 7" descr="IMG_20190321_1719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-900000">
            <a:off x="802790" y="536821"/>
            <a:ext cx="3692327" cy="4923102"/>
          </a:xfrm>
        </p:spPr>
      </p:pic>
      <p:pic>
        <p:nvPicPr>
          <p:cNvPr id="9" name="Рисунок 8" descr="Кубики5.jpg"/>
          <p:cNvPicPr>
            <a:picLocks noChangeAspect="1"/>
          </p:cNvPicPr>
          <p:nvPr/>
        </p:nvPicPr>
        <p:blipFill>
          <a:blip r:embed="rId4" cstate="print"/>
          <a:srcRect l="6460" t="8458" r="2462" b="4465"/>
          <a:stretch>
            <a:fillRect/>
          </a:stretch>
        </p:blipFill>
        <p:spPr>
          <a:xfrm>
            <a:off x="7439025" y="5065884"/>
            <a:ext cx="2266949" cy="17921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85826" y="365125"/>
            <a:ext cx="8409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Игрушки-забавы – неваляшки, трещалки, мешочки-пищалки, шумовые коробочки, заводные игрушки, пружинки.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30" t="1687" r="5937" b="29281"/>
          <a:stretch/>
        </p:blipFill>
        <p:spPr>
          <a:xfrm>
            <a:off x="373319" y="1667552"/>
            <a:ext cx="2769161" cy="200909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8" t="2456" b="18421"/>
          <a:stretch/>
        </p:blipFill>
        <p:spPr>
          <a:xfrm>
            <a:off x="6620815" y="4200294"/>
            <a:ext cx="2935567" cy="2181455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85" y="2147772"/>
            <a:ext cx="2772390" cy="2951987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 descr="http://artemka.com.ua/image/cache/data/2e/2e6114ec-ab66-11e3-a11f-1caff70ea837-800x80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3" y="4183270"/>
            <a:ext cx="2890335" cy="214133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0.u-mama.ru/f22/97f/e8f/28ae061fb9ae381c6d31ee14f209cdf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38" t="4016" r="3769" b="13689"/>
          <a:stretch/>
        </p:blipFill>
        <p:spPr bwMode="auto">
          <a:xfrm>
            <a:off x="6772991" y="1652472"/>
            <a:ext cx="2813153" cy="204322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499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90204_153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897" b="8680"/>
          <a:stretch>
            <a:fillRect/>
          </a:stretch>
        </p:blipFill>
        <p:spPr>
          <a:xfrm>
            <a:off x="219075" y="344488"/>
            <a:ext cx="5039254" cy="4008437"/>
          </a:xfrm>
        </p:spPr>
      </p:pic>
      <p:pic>
        <p:nvPicPr>
          <p:cNvPr id="8" name="Рисунок 7" descr="IMG_20190321_172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274" y="742950"/>
            <a:ext cx="3957638" cy="5276850"/>
          </a:xfrm>
          <a:prstGeom prst="rect">
            <a:avLst/>
          </a:prstGeom>
        </p:spPr>
      </p:pic>
      <p:pic>
        <p:nvPicPr>
          <p:cNvPr id="9" name="Рисунок 8" descr="паровоз се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0525" y="3711699"/>
            <a:ext cx="5541275" cy="29779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_20190131_160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41595" y="3305175"/>
            <a:ext cx="4385188" cy="3288891"/>
          </a:xfrm>
        </p:spPr>
      </p:pic>
      <p:sp>
        <p:nvSpPr>
          <p:cNvPr id="4" name="Прямоугольник 3"/>
          <p:cNvSpPr/>
          <p:nvPr/>
        </p:nvSpPr>
        <p:spPr>
          <a:xfrm>
            <a:off x="167148" y="210026"/>
            <a:ext cx="9424527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Задачи 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центра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ru-RU" sz="28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енсорного развития: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dirty="0"/>
              <a:t> 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стимуляция сенсорных функций (зрение, осязание, слух, вкус, обоняние, тактильное ощущение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развитие мелкой моторики, стимуляции двигательной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активности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снятие мышечного и психоэмоционального напряжения, достижения состояния релаксации и комфортного самочувствия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детей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создание положительного эмоционального </a:t>
            </a:r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фона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повышение </a:t>
            </a:r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работоспособности ребёнка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активизация когнитивных процессов </a:t>
            </a:r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(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мышления, внимания, восприятия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памяти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повышение мотивации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 </a:t>
            </a:r>
          </a:p>
          <a:p>
            <a:pPr marL="342900" lvl="0" indent="-342900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самостоятельной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</a:t>
            </a:r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экспериментальной деятельности</a:t>
            </a: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малышей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826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66" b="35190"/>
          <a:stretch/>
        </p:blipFill>
        <p:spPr>
          <a:xfrm>
            <a:off x="3368711" y="4514849"/>
            <a:ext cx="3074222" cy="2105026"/>
          </a:xfr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/>
          <p:cNvSpPr/>
          <p:nvPr/>
        </p:nvSpPr>
        <p:spPr>
          <a:xfrm>
            <a:off x="400050" y="0"/>
            <a:ext cx="897254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Ёмкости с песком и водой, стаканчики, совочки,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«Кинетический песок», который является отличным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дидактическим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материалом, развивает 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фантазию ребенка, пространственное и образное мышление, помогает творческому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самовыражению. Во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игры тренируются и массируются пальчики, что способствует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мелкой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моторики, мышления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67" b="5017"/>
          <a:stretch/>
        </p:blipFill>
        <p:spPr>
          <a:xfrm>
            <a:off x="6126558" y="2033604"/>
            <a:ext cx="3233342" cy="2930755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48" y="4440470"/>
            <a:ext cx="2569142" cy="2169880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IMG_20190318_134428.jpg"/>
          <p:cNvPicPr>
            <a:picLocks noChangeAspect="1"/>
          </p:cNvPicPr>
          <p:nvPr/>
        </p:nvPicPr>
        <p:blipFill>
          <a:blip r:embed="rId5" cstate="print"/>
          <a:srcRect t="5000" b="30694"/>
          <a:stretch>
            <a:fillRect/>
          </a:stretch>
        </p:blipFill>
        <p:spPr>
          <a:xfrm>
            <a:off x="200025" y="2019299"/>
            <a:ext cx="3810412" cy="326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2402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" y="352426"/>
            <a:ext cx="8878253" cy="112395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Игра «Ароматные баночки».</a:t>
            </a:r>
            <a:b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Развитие обоняния</a:t>
            </a:r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.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IMG_20190409_103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5148" b="22134"/>
          <a:stretch>
            <a:fillRect/>
          </a:stretch>
        </p:blipFill>
        <p:spPr>
          <a:xfrm>
            <a:off x="447873" y="1581150"/>
            <a:ext cx="3771701" cy="2651153"/>
          </a:xfrm>
        </p:spPr>
      </p:pic>
      <p:pic>
        <p:nvPicPr>
          <p:cNvPr id="5" name="Рисунок 4" descr="IMG_20190409_103736.jpg"/>
          <p:cNvPicPr>
            <a:picLocks noChangeAspect="1"/>
          </p:cNvPicPr>
          <p:nvPr/>
        </p:nvPicPr>
        <p:blipFill>
          <a:blip r:embed="rId3" cstate="print"/>
          <a:srcRect b="15614"/>
          <a:stretch>
            <a:fillRect/>
          </a:stretch>
        </p:blipFill>
        <p:spPr>
          <a:xfrm>
            <a:off x="6096000" y="1627716"/>
            <a:ext cx="3294062" cy="3706284"/>
          </a:xfrm>
          <a:prstGeom prst="rect">
            <a:avLst/>
          </a:prstGeom>
        </p:spPr>
      </p:pic>
      <p:pic>
        <p:nvPicPr>
          <p:cNvPr id="6" name="Рисунок 5" descr="паровоз се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494975" y="3737223"/>
            <a:ext cx="5541275" cy="29779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6" y="4676012"/>
            <a:ext cx="5514974" cy="185813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Музыкальные инструменты для развития слуха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.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Учим 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слушать и различать звуки в окружающей 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обстановке.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7" name="Содержимое 6" descr="IMG_20190415_103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464" t="5310" r="8229"/>
          <a:stretch>
            <a:fillRect/>
          </a:stretch>
        </p:blipFill>
        <p:spPr>
          <a:xfrm>
            <a:off x="5619750" y="3457575"/>
            <a:ext cx="4029075" cy="3057525"/>
          </a:xfrm>
        </p:spPr>
      </p:pic>
      <p:pic>
        <p:nvPicPr>
          <p:cNvPr id="8" name="Рисунок 7" descr="IMG_20190415_103548.jpg"/>
          <p:cNvPicPr>
            <a:picLocks noChangeAspect="1"/>
          </p:cNvPicPr>
          <p:nvPr/>
        </p:nvPicPr>
        <p:blipFill>
          <a:blip r:embed="rId3" cstate="print"/>
          <a:srcRect l="5330" t="14861" r="16649" b="13194"/>
          <a:stretch>
            <a:fillRect/>
          </a:stretch>
        </p:blipFill>
        <p:spPr>
          <a:xfrm>
            <a:off x="314325" y="238125"/>
            <a:ext cx="5619235" cy="3886200"/>
          </a:xfrm>
          <a:prstGeom prst="rect">
            <a:avLst/>
          </a:prstGeom>
        </p:spPr>
      </p:pic>
      <p:pic>
        <p:nvPicPr>
          <p:cNvPr id="9" name="Рисунок 8" descr="девочка се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6100" y="443840"/>
            <a:ext cx="2378522" cy="29691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61999" y="269731"/>
            <a:ext cx="8658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Наглядная информация в родительском уголке, на стенде группы «Капелька». Предлагаются родителям </a:t>
            </a:r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сенсорному развитию </a:t>
            </a: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воспитанию детей раннего возраста</a:t>
            </a:r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консультации</a:t>
            </a: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памятки, информационные </a:t>
            </a:r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папки-передвижки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http://detsad-kitty.ru/uploads/posts/2014-09/1411400176_bezime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380228"/>
            <a:ext cx="3118472" cy="414122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004.radikal.ru/1503/15/76d9103d8cd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7" t="22986" r="1105"/>
          <a:stretch/>
        </p:blipFill>
        <p:spPr bwMode="auto">
          <a:xfrm>
            <a:off x="4038600" y="2304002"/>
            <a:ext cx="5505450" cy="417934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1044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убик се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126" y="4981574"/>
            <a:ext cx="2184367" cy="1590675"/>
          </a:xfrm>
        </p:spPr>
      </p:pic>
      <p:sp>
        <p:nvSpPr>
          <p:cNvPr id="6" name="Прямоугольник 5"/>
          <p:cNvSpPr/>
          <p:nvPr/>
        </p:nvSpPr>
        <p:spPr>
          <a:xfrm>
            <a:off x="2208520" y="251209"/>
            <a:ext cx="716664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Благодаря играм в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центре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сенсорного развития «Радуга»:</a:t>
            </a:r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активно развивается речь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происходит накопление фонда умственных приемов и операций, которые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рассматриваются,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ак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умственные умения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происходит обогащение памяти ребенка, активизируются его мыслительные процессы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формируется самостоятельность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развивается эмоциональная сфера ребенка, творческие способности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формируются трудовые навыки</a:t>
            </a:r>
            <a:endParaRPr lang="ru-RU" sz="8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Значит: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успешность умственного, физического, эстетического воспитания в значительной степени зависит от уровня сенсорного развития детей. То есть от того, насколько совершенно ребенок слышит, видит, осязает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окружающее.</a:t>
            </a:r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8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86" y="1113663"/>
            <a:ext cx="8878253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7030A0"/>
                </a:solidFill>
                <a:latin typeface="Comic Sans MS" pitchFamily="66" charset="0"/>
              </a:rPr>
              <a:t>Спасибо за внимание</a:t>
            </a:r>
            <a:endParaRPr lang="ru-RU" sz="66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паровоз се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1" y="2690772"/>
            <a:ext cx="7476464" cy="4017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2550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20190204_103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6537" y="3008671"/>
            <a:ext cx="4798742" cy="3599056"/>
          </a:xfrm>
        </p:spPr>
      </p:pic>
      <p:sp>
        <p:nvSpPr>
          <p:cNvPr id="4" name="Прямоугольник 3"/>
          <p:cNvSpPr/>
          <p:nvPr/>
        </p:nvSpPr>
        <p:spPr>
          <a:xfrm>
            <a:off x="314325" y="345461"/>
            <a:ext cx="935355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Наш центр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содержательно-насыщенный, трансформируемый, полифункциональный, вариативный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доступный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и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безопасный.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нем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представлены пособия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любой вкус - настольно-печатные, сюжетно-дидактические игры, домино, лото, мозаика, шнуровка, вкладыши, счетные палочки, пирамидки,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конструкторы (плоскостной, объемный). Все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это развивает речь, мелкую моторику, ручную умелость, способствует обогащению сенсорного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опыта малышей.</a:t>
            </a:r>
            <a:endParaRPr lang="ru-RU" sz="2000" b="1" dirty="0">
              <a:solidFill>
                <a:srgbClr val="7030A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MG_20190204_095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638" y="3016046"/>
            <a:ext cx="4768645" cy="3576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9657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90204_152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318" y="224350"/>
            <a:ext cx="3292078" cy="4389437"/>
          </a:xfrm>
        </p:spPr>
      </p:pic>
      <p:pic>
        <p:nvPicPr>
          <p:cNvPr id="5" name="Рисунок 4" descr="IMG_20190131_160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721" y="3372464"/>
            <a:ext cx="4476955" cy="3357716"/>
          </a:xfrm>
          <a:prstGeom prst="rect">
            <a:avLst/>
          </a:prstGeom>
        </p:spPr>
      </p:pic>
      <p:pic>
        <p:nvPicPr>
          <p:cNvPr id="6" name="Рисунок 5" descr="IMG_20190204_152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9515" y="196645"/>
            <a:ext cx="3388441" cy="4517922"/>
          </a:xfrm>
          <a:prstGeom prst="rect">
            <a:avLst/>
          </a:prstGeom>
        </p:spPr>
      </p:pic>
      <p:pic>
        <p:nvPicPr>
          <p:cNvPr id="7" name="Рисунок 6" descr="IMG_20190204_153047.jpg"/>
          <p:cNvPicPr>
            <a:picLocks noChangeAspect="1"/>
          </p:cNvPicPr>
          <p:nvPr/>
        </p:nvPicPr>
        <p:blipFill>
          <a:blip r:embed="rId5" cstate="print"/>
          <a:srcRect t="17298" b="23400"/>
          <a:stretch>
            <a:fillRect/>
          </a:stretch>
        </p:blipFill>
        <p:spPr>
          <a:xfrm>
            <a:off x="6302477" y="4019332"/>
            <a:ext cx="3372466" cy="26666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5484" y="374651"/>
            <a:ext cx="734013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Разнообразие игр,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конструкторов, лабиринтов 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их удобное размещение делает эту зону для детей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          привлекательной</a:t>
            </a:r>
            <a:endParaRPr lang="ru-RU" sz="2000" b="1" dirty="0">
              <a:solidFill>
                <a:srgbClr val="7030A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Содержимое 14" descr="IMG_20190131_160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" y="1228470"/>
            <a:ext cx="3292078" cy="4389437"/>
          </a:xfrm>
        </p:spPr>
      </p:pic>
      <p:pic>
        <p:nvPicPr>
          <p:cNvPr id="16" name="Рисунок 15" descr="IMG_20190204_103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6112" y="1210290"/>
            <a:ext cx="3292937" cy="4390583"/>
          </a:xfrm>
          <a:prstGeom prst="rect">
            <a:avLst/>
          </a:prstGeom>
        </p:spPr>
      </p:pic>
      <p:pic>
        <p:nvPicPr>
          <p:cNvPr id="17" name="Рисунок 16" descr="IMG_20190204_095236.jpg"/>
          <p:cNvPicPr>
            <a:picLocks noChangeAspect="1"/>
          </p:cNvPicPr>
          <p:nvPr/>
        </p:nvPicPr>
        <p:blipFill>
          <a:blip r:embed="rId4" cstate="print"/>
          <a:srcRect l="40352"/>
          <a:stretch>
            <a:fillRect/>
          </a:stretch>
        </p:blipFill>
        <p:spPr>
          <a:xfrm>
            <a:off x="3744246" y="1991032"/>
            <a:ext cx="2486655" cy="3126657"/>
          </a:xfrm>
          <a:prstGeom prst="rect">
            <a:avLst/>
          </a:prstGeom>
        </p:spPr>
      </p:pic>
      <p:pic>
        <p:nvPicPr>
          <p:cNvPr id="7" name="Рисунок 6" descr="паровоз сен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7500" y="4505324"/>
            <a:ext cx="4620075" cy="2200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6844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14500" y="0"/>
            <a:ext cx="80200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центре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сенсорного развития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имеются: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пирамидки, стержни для нанизывания с цветными элементами разнообразных форм, шнуровки, развивающие коврики с застежками, молниями, замочками,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игры 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прищепками.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"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itchFamily="66" charset="0"/>
              </a:rPr>
              <a:t>Прищепки-обучалки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"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способствуют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    развитию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мелкой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  моторики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ru-RU" sz="2000" b="1" dirty="0" err="1" smtClean="0">
                <a:solidFill>
                  <a:srgbClr val="7030A0"/>
                </a:solidFill>
                <a:latin typeface="Comic Sans MS" pitchFamily="66" charset="0"/>
              </a:rPr>
              <a:t>цветовосприятию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, фантазии и учат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детей манипулировать с предметами по образцу, по словесному 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указанию.</a:t>
            </a:r>
            <a:endParaRPr lang="ru-RU" sz="20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8" y="3539798"/>
            <a:ext cx="3619192" cy="292883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 descr="http://xn--c1aehbjotfez9cyc.xn--p1ai/upload_modules/goods/goods/full/adaa4e289f92ef3f82da522b72ce8f7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5" y="1368388"/>
            <a:ext cx="1891000" cy="175284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Содержимое 19" descr="IMG_20190212_15334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7107" r="9864"/>
          <a:stretch>
            <a:fillRect/>
          </a:stretch>
        </p:blipFill>
        <p:spPr>
          <a:xfrm>
            <a:off x="5314951" y="3084593"/>
            <a:ext cx="3924300" cy="3544807"/>
          </a:xfrm>
        </p:spPr>
      </p:pic>
    </p:spTree>
    <p:extLst>
      <p:ext uri="{BB962C8B-B14F-4D97-AF65-F5344CB8AC3E}">
        <p14:creationId xmlns="" xmlns:p14="http://schemas.microsoft.com/office/powerpoint/2010/main" val="4197756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838200"/>
            <a:ext cx="8343899" cy="2352675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  <a:cs typeface="Sakkal Majalla" pitchFamily="2" charset="-78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Comic Sans MS" pitchFamily="66" charset="0"/>
                <a:cs typeface="Sakkal Majalla" pitchFamily="2" charset="-78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  <a:cs typeface="Sakkal Majalla" pitchFamily="2" charset="-78"/>
              </a:rPr>
              <a:t>Закрепляем форму, цвет и размер 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  <a:cs typeface="Sakkal Majalla" pitchFamily="2" charset="-78"/>
              </a:rPr>
              <a:t>предметов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,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 формируем 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понимание слов «большой» и «маленький».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>
                <a:solidFill>
                  <a:srgbClr val="7030A0"/>
                </a:solidFill>
                <a:latin typeface="Comic Sans MS" pitchFamily="66" charset="0"/>
                <a:cs typeface="Sakkal Majalla" pitchFamily="2" charset="-78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0190206_101706.jpg"/>
          <p:cNvPicPr>
            <a:picLocks noChangeAspect="1"/>
          </p:cNvPicPr>
          <p:nvPr/>
        </p:nvPicPr>
        <p:blipFill>
          <a:blip r:embed="rId2" cstate="print"/>
          <a:srcRect t="17324" b="22351"/>
          <a:stretch>
            <a:fillRect/>
          </a:stretch>
        </p:blipFill>
        <p:spPr>
          <a:xfrm>
            <a:off x="4448175" y="3170845"/>
            <a:ext cx="4359077" cy="3506180"/>
          </a:xfrm>
          <a:prstGeom prst="rect">
            <a:avLst/>
          </a:prstGeom>
        </p:spPr>
      </p:pic>
      <p:pic>
        <p:nvPicPr>
          <p:cNvPr id="5" name="Содержимое 3" descr="IMG_20190204_0756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693" y="2135346"/>
            <a:ext cx="3291840" cy="4389120"/>
          </a:xfrm>
        </p:spPr>
      </p:pic>
      <p:pic>
        <p:nvPicPr>
          <p:cNvPr id="6" name="Рисунок 5" descr="кубик сен.jpg"/>
          <p:cNvPicPr>
            <a:picLocks noChangeAspect="1"/>
          </p:cNvPicPr>
          <p:nvPr/>
        </p:nvPicPr>
        <p:blipFill>
          <a:blip r:embed="rId4" cstate="print"/>
          <a:srcRect b="2392"/>
          <a:stretch>
            <a:fillRect/>
          </a:stretch>
        </p:blipFill>
        <p:spPr>
          <a:xfrm>
            <a:off x="7213303" y="1409700"/>
            <a:ext cx="2527597" cy="1943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461" y="209551"/>
            <a:ext cx="9327039" cy="10953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7030A0"/>
                </a:solidFill>
                <a:latin typeface="Comic Sans MS" pitchFamily="66" charset="0"/>
              </a:rPr>
              <a:t>           </a:t>
            </a:r>
            <a:r>
              <a:rPr lang="ru-RU" sz="2400" dirty="0" err="1" smtClean="0">
                <a:solidFill>
                  <a:srgbClr val="7030A0"/>
                </a:solidFill>
                <a:latin typeface="Comic Sans MS" pitchFamily="66" charset="0"/>
              </a:rPr>
              <a:t>Бизиборд</a:t>
            </a:r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- модуль с замочками и переключателями, для развития мелкой моторики</a:t>
            </a:r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.</a:t>
            </a:r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 Это удивительное место, где можно всё потрогать, </a:t>
            </a:r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покрутить, </a:t>
            </a:r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включить – выключить, отомкнуть – </a:t>
            </a:r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замкнуть.</a:t>
            </a:r>
            <a:endParaRPr lang="ru-RU" sz="24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_20190204_154316.jpg"/>
          <p:cNvPicPr>
            <a:picLocks noChangeAspect="1"/>
          </p:cNvPicPr>
          <p:nvPr/>
        </p:nvPicPr>
        <p:blipFill>
          <a:blip r:embed="rId2" cstate="print"/>
          <a:srcRect l="1109" t="8943" r="5321" b="18330"/>
          <a:stretch>
            <a:fillRect/>
          </a:stretch>
        </p:blipFill>
        <p:spPr>
          <a:xfrm>
            <a:off x="161925" y="4276725"/>
            <a:ext cx="4019550" cy="2343150"/>
          </a:xfrm>
          <a:prstGeom prst="rect">
            <a:avLst/>
          </a:prstGeom>
        </p:spPr>
      </p:pic>
      <p:pic>
        <p:nvPicPr>
          <p:cNvPr id="7" name="Содержимое 6" descr="IMG_20190131_1609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269" r="4477"/>
          <a:stretch>
            <a:fillRect/>
          </a:stretch>
        </p:blipFill>
        <p:spPr>
          <a:xfrm rot="240000">
            <a:off x="4196420" y="1798559"/>
            <a:ext cx="5340739" cy="4389437"/>
          </a:xfrm>
        </p:spPr>
      </p:pic>
      <p:pic>
        <p:nvPicPr>
          <p:cNvPr id="10" name="Рисунок 9" descr="девочка се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803" y="1828799"/>
            <a:ext cx="1911658" cy="23863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1" y="228600"/>
            <a:ext cx="9267824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Тактильные панели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.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Развиваются тактильные ощущения, память, сообразительность, наблюдательность, мышление</a:t>
            </a:r>
            <a:r>
              <a:rPr lang="ru-RU" sz="27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 descr="IMG_20190204_152442.jpg"/>
          <p:cNvPicPr>
            <a:picLocks noChangeAspect="1"/>
          </p:cNvPicPr>
          <p:nvPr/>
        </p:nvPicPr>
        <p:blipFill>
          <a:blip r:embed="rId2" cstate="print"/>
          <a:srcRect t="5469"/>
          <a:stretch>
            <a:fillRect/>
          </a:stretch>
        </p:blipFill>
        <p:spPr>
          <a:xfrm>
            <a:off x="6027738" y="914399"/>
            <a:ext cx="3468688" cy="4772025"/>
          </a:xfrm>
          <a:prstGeom prst="rect">
            <a:avLst/>
          </a:prstGeom>
        </p:spPr>
      </p:pic>
      <p:pic>
        <p:nvPicPr>
          <p:cNvPr id="9" name="Содержимое 8" descr="IMG_20190204_1043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655" r="1975"/>
          <a:stretch>
            <a:fillRect/>
          </a:stretch>
        </p:blipFill>
        <p:spPr>
          <a:xfrm>
            <a:off x="583965" y="1046033"/>
            <a:ext cx="4048596" cy="3557847"/>
          </a:xfrm>
          <a:prstGeom prst="rect">
            <a:avLst/>
          </a:prstGeom>
        </p:spPr>
      </p:pic>
      <p:pic>
        <p:nvPicPr>
          <p:cNvPr id="10" name="Рисунок 9" descr="паровоз се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350" y="3880098"/>
            <a:ext cx="5541275" cy="29779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722</TotalTime>
  <Words>472</Words>
  <Application>Microsoft Office PowerPoint</Application>
  <PresentationFormat>Произвольный</PresentationFormat>
  <Paragraphs>59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 Закрепляем форму, цвет и размер предметов, формируем понимание слов «большой» и «маленький».    </vt:lpstr>
      <vt:lpstr>           Бизиборд- модуль с замочками и переключателями, для развития мелкой моторики. Это удивительное место, где можно всё потрогать, покрутить, включить – выключить, отомкнуть – замкнуть.</vt:lpstr>
      <vt:lpstr>Тактильные панели. Развиваются тактильные ощущения, память, сообразительность, наблюдательность, мышление  </vt:lpstr>
      <vt:lpstr>    Развитие тактильной чувствительности: учим различать на ощупь качество предметов и называть их (мягкий, пушистый, твердый и т.п.); развиваем силу рук, мелкой моторики.  </vt:lpstr>
      <vt:lpstr>Слайд 11</vt:lpstr>
      <vt:lpstr>Слайд 12</vt:lpstr>
      <vt:lpstr>Слайд 13</vt:lpstr>
      <vt:lpstr>Сухой бассейн – используется для одновременного активного воздействия на различные точки кистей, пальцев, ладоней</vt:lpstr>
      <vt:lpstr>Слайд 15</vt:lpstr>
      <vt:lpstr>Слайд 16</vt:lpstr>
      <vt:lpstr>Слайд 17</vt:lpstr>
      <vt:lpstr>Слайд 18</vt:lpstr>
      <vt:lpstr>Слайд 19</vt:lpstr>
      <vt:lpstr>Слайд 20</vt:lpstr>
      <vt:lpstr>Игра «Ароматные баночки». Развитие обоняния.</vt:lpstr>
      <vt:lpstr>Музыкальные инструменты для развития слуха. Учим слушать и различать звуки в окружающей обстановке. </vt:lpstr>
      <vt:lpstr>Слайд 23</vt:lpstr>
      <vt:lpstr>Слайд 24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</cp:lastModifiedBy>
  <cp:revision>140</cp:revision>
  <dcterms:created xsi:type="dcterms:W3CDTF">2018-03-12T06:58:34Z</dcterms:created>
  <dcterms:modified xsi:type="dcterms:W3CDTF">2019-04-21T17:00:20Z</dcterms:modified>
</cp:coreProperties>
</file>